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8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35.png" ContentType="image/png"/>
  <Override PartName="/ppt/media/image4.png" ContentType="image/png"/>
  <Override PartName="/ppt/media/image16.png" ContentType="image/png"/>
  <Override PartName="/ppt/media/image60.jpeg" ContentType="image/jpeg"/>
  <Override PartName="/ppt/media/image30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6.jpeg" ContentType="image/jpeg"/>
  <Override PartName="/ppt/media/image18.png" ContentType="image/png"/>
  <Override PartName="/ppt/media/image29.png" ContentType="image/png"/>
  <Override PartName="/ppt/media/image5.png" ContentType="image/png"/>
  <Override PartName="/ppt/media/image17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23.png" ContentType="image/png"/>
  <Override PartName="/ppt/media/image57.png" ContentType="image/png"/>
  <Override PartName="/ppt/media/image20.png" ContentType="image/png"/>
  <Override PartName="/ppt/media/image28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31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55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jpeg" ContentType="image/jpeg"/>
  <Override PartName="/ppt/media/image52.png" ContentType="image/png"/>
  <Override PartName="/ppt/media/image51.png" ContentType="image/png"/>
  <Override PartName="/ppt/media/image53.png" ContentType="image/png"/>
  <Override PartName="/ppt/media/image5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DAB4140-468B-4DBE-BAC8-69E31DD361E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D40F5B-BE1D-4DC9-8DA5-16284CD2F7A1}" type="slidenum">
              <a:rPr b="0" lang="en-US" sz="1200" spc="-1" strike="noStrike">
                <a:latin typeface="Times New Roman"/>
              </a:rPr>
              <a:t>44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4567EE-AC30-484F-B29A-8FA95B70B35B}" type="slidenum">
              <a:rPr b="0" lang="en-US" sz="1200" spc="-1" strike="noStrike">
                <a:latin typeface="Times New Roman"/>
              </a:rPr>
              <a:t>44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4AD3EB-6386-4EFC-BD2D-71F7A5D1BFA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9D27FE-644E-48ED-802E-D149F9766CB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96C52B-15F2-418C-8158-6E4B2D9FB70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58727D-2416-4E10-B1B0-D03E2180102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720BDF-C088-42AD-85F7-947EB0A399E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C6E363-D636-4914-8BD3-37DC7385A5A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DC7E9-2AC6-4784-9049-037A9D1C181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AFEC2C-F8B1-4199-9263-A5ABCDE1E67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2B48C-8362-46DB-8CD5-9C1788A7B22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2EA75C-564B-4615-85F6-A07EEB30966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FC1E3E-6FA3-4F59-8423-5A019D14B5B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1E161F-7622-4136-9E8B-C9F898FF258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C5DF87-24A2-498E-8DE6-59F376EF35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0DA1AB-0BD9-41F3-BB68-ACCF6C9362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E4C4D3-6DD5-428A-B36A-A5F14E71BC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3DCBDC-4E61-45B2-BF7D-398CFF8E8C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7BE086-839B-48F1-AA0C-1BA3755568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39DABB-6B4F-40A7-B604-4C497EB73D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89CBA9-527D-4112-AEA3-778CCC7339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96F88F-6AE6-4606-8F50-F78CF80107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CD9BBD-2AAD-4420-A053-4B2FF348AF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1F4239-C242-48A0-8F93-2FBE194AEB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B9C683-EC3C-4A3C-8C83-7ECC664431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39AA29-854B-451A-922E-D3155BA908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EEB433-7F03-4A9A-A74F-7E034C5E917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2350E7-140A-46AE-85FD-10BBF46389E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alex80ds/Coursera-IBM-DS/blob/main/labs-jupyter-spacex-Data%20wrangling.ipynb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alex80ds/Coursera-IBM-DS/blob/main/labs-jupyter-spacex-Data%20wrangling.ipynb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alex80ds/Coursera-IBM-DS/blob/main/jupyter-labs-eda-sql-coursera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ithub.com/alex80ds/Coursera-IBM-DS/blob/main/lab_jupyter_launch_site_location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github.com/alex80ds/Coursera-IBM-DS/blob/main/lab_jupyter_launch_site_location.ipynb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ithub.com/alex80ds/Coursera-IBM-DS/blob/main/SpaceX_Machine%20Learning%20Prediction_Part_5.ipynb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alex80ds/Coursera-IBM-DS/blob/main/jupyter-labs-spacex-data-collection-api.ipynb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alex80ds/Coursera-IBM-DS/blob/main/DataCollection-Scraping.ipynb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9920" y="4892040"/>
            <a:ext cx="25142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Alexandr Lyu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18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 February 2023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6027840" y="1486440"/>
            <a:ext cx="5429880" cy="473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analyzed the data and identified training labels.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counted the number of launches at each site, as well as the number and occurrence of each orbit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created a landing result label from the results column and exported the results to csv.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https://github.com/alex80ds/Coursera-IBM-DS/blob/main/labs-jupyter-spacex-Data wrangling.ipynb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0" name="Content Placeholder 4"/>
          <p:cNvSpPr/>
          <p:nvPr/>
        </p:nvSpPr>
        <p:spPr>
          <a:xfrm>
            <a:off x="838080" y="1486440"/>
            <a:ext cx="5257440" cy="47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3"/>
          <a:stretch/>
        </p:blipFill>
        <p:spPr>
          <a:xfrm>
            <a:off x="838080" y="1488960"/>
            <a:ext cx="5016960" cy="3986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3C2DBC-F057-4CCB-9108-FB15CABB8C9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Num" idx="14"/>
          </p:nvPr>
        </p:nvSpPr>
        <p:spPr>
          <a:xfrm>
            <a:off x="8714880" y="643356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7E6CBA-9957-4F80-91CF-B58011EB371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770040" y="1495800"/>
            <a:ext cx="4987080" cy="493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explored the data by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visualizing the relationship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between flight number and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Site, payload and launch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site, success rate of each orbit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type, flight number and orbit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type, the launch success yearly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trend.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ontent Placeholder 4"/>
          <p:cNvSpPr/>
          <p:nvPr/>
        </p:nvSpPr>
        <p:spPr>
          <a:xfrm>
            <a:off x="6095880" y="1495800"/>
            <a:ext cx="5189400" cy="49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https://github.com/alex80ds/Coursera-IBM-DS/blob/main/labs-jupyter-spacex-Data wrangling.ipynb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 rot="4800">
            <a:off x="5488200" y="1539720"/>
            <a:ext cx="6094440" cy="25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770400" y="1371600"/>
            <a:ext cx="9745200" cy="476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applied EDA with SQL to get insight from the data and get next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answer: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the names of the unique launch sites in the space mission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5 records where launch sites begin with the string 'CCA'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the total payload mass carried by boosters launched by NASA (CRS)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average payload mass carried by booster version F9 v1.1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date when the first successful landing outcome in ground pad was acheived.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date when the first successful landing outcome in ground pad was acheived.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total number of successful and failure mission outcomes.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names of the booster_versions which have carried the maximum payload mass.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failed landing_outcomes in drone ship, their booster versions, and launch site names for in year </a:t>
            </a: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2015.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431"/>
              </a:spcBef>
              <a:buNone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Rank the count of landing outcomes (such as Failure (drone ship) or Success (ground pad)) between the </a:t>
            </a: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date 2010-06-04 and 2017-03-20.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  <a:hlinkClick r:id="rId2"/>
              </a:rPr>
              <a:t>https://github.com/alex80ds/Coursera-IBM-DS/blob/main/jupyter-labs-eda-sql-coursera.ipynb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C5D703-656F-45C4-986D-14C1BBA7694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838080" y="1507320"/>
            <a:ext cx="10515240" cy="471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have marked all launch locations and added map objects such as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markers, circles, lines to mark the success or failure of launches for each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location on the folium map.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assigned the results of running the function (failure or success) class 0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and 1.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color-coded marker clusters, we identified which launch locations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have a relatively high success rate.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calculated the distances between the launch pad and its surroundings.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https://github.com/alex80ds/Coursera-IBM-DS/blob/main/lab_jupyter_launch_site_location.ipynb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24F362-4FAD-45FB-A490-771FB6BEFC7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1031400" y="1825560"/>
            <a:ext cx="9745200" cy="3288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have created an interactive dashboard using Plotly dash.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have built pie charts showing the total number of launches on specific sites.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have built a scatter plot showing the relationship between result and payload mass (kg) for different versions of the booster.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https://github.com/alex80ds/Coursera-IBM-DS/blob/main/lab_jupyter_launch_site_location.ipynb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0F6484-ED31-47AF-8ADC-54EC7E1C8D65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loaded the data with numpy and pandas and transformed the data.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tested different machine learning models and tuned hyperparameters using GridSearchCV.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used accuracy as a metric for our model.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have found the most efficient classification model.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https://github.com/alex80ds/Coursera-IBM-DS/blob/main/SpaceX_Machine Learning Prediction_Part_5.ipynb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AA4BCC-DEAC-470D-ABCB-106A92F584C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10592640" cy="96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greater the number of flights on the launch site, the higher the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probability of success on the launch site.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2"/>
          <a:stretch/>
        </p:blipFill>
        <p:spPr>
          <a:xfrm>
            <a:off x="1205640" y="2954160"/>
            <a:ext cx="9676080" cy="2504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F53E48-DF62-4FA5-80AD-02F30C9ADE1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10"/>
          <p:cNvSpPr/>
          <p:nvPr/>
        </p:nvSpPr>
        <p:spPr>
          <a:xfrm>
            <a:off x="3600" y="36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Title 1"/>
          <p:cNvSpPr/>
          <p:nvPr/>
        </p:nvSpPr>
        <p:spPr>
          <a:xfrm>
            <a:off x="228600" y="640800"/>
            <a:ext cx="5486400" cy="23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300" spc="-1" strike="noStrike">
                <a:solidFill>
                  <a:srgbClr val="0b49cb"/>
                </a:solidFill>
                <a:latin typeface="Abadi"/>
              </a:rPr>
              <a:t>Payload vs. Launch Site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The larger the payload mass for the CCAFS SLC 40 launch pad, the higher the probability of rocket success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1D8890A2-82CC-41BE-83C8-DF6258F277E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18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11" name="Picture 5" descr=""/>
          <p:cNvPicPr/>
          <p:nvPr/>
        </p:nvPicPr>
        <p:blipFill>
          <a:blip r:embed="rId1"/>
          <a:stretch/>
        </p:blipFill>
        <p:spPr>
          <a:xfrm>
            <a:off x="2514600" y="3179520"/>
            <a:ext cx="8839080" cy="240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Success Rate vs. Orbit Type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643320" y="1783080"/>
            <a:ext cx="4007880" cy="439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We see that ES-L1, GEO, HEO, SSO, VLEO had the most success rate.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Picture 1" descr=""/>
          <p:cNvPicPr/>
          <p:nvPr/>
        </p:nvPicPr>
        <p:blipFill>
          <a:blip r:embed="rId1"/>
          <a:stretch/>
        </p:blipFill>
        <p:spPr>
          <a:xfrm>
            <a:off x="4968000" y="2244240"/>
            <a:ext cx="6580080" cy="3439080"/>
          </a:xfrm>
          <a:prstGeom prst="rect">
            <a:avLst/>
          </a:prstGeom>
          <a:ln w="0">
            <a:noFill/>
          </a:ln>
        </p:spPr>
      </p:pic>
      <p:grpSp>
        <p:nvGrpSpPr>
          <p:cNvPr id="216" name="Group 15"/>
          <p:cNvGrpSpPr/>
          <p:nvPr/>
        </p:nvGrpSpPr>
        <p:grpSpPr>
          <a:xfrm>
            <a:off x="11219400" y="360"/>
            <a:ext cx="972360" cy="1935000"/>
            <a:chOff x="11219400" y="360"/>
            <a:chExt cx="972360" cy="1935000"/>
          </a:xfrm>
        </p:grpSpPr>
        <p:sp>
          <p:nvSpPr>
            <p:cNvPr id="217" name="Rectangle 16"/>
            <p:cNvSpPr/>
            <p:nvPr/>
          </p:nvSpPr>
          <p:spPr>
            <a:xfrm rot="2700000">
              <a:off x="11321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Isosceles Triangle 17"/>
            <p:cNvSpPr/>
            <p:nvPr/>
          </p:nvSpPr>
          <p:spPr>
            <a:xfrm rot="16200000">
              <a:off x="1073808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9" name="PlaceHolder 2"/>
          <p:cNvSpPr>
            <a:spLocks noGrp="1"/>
          </p:cNvSpPr>
          <p:nvPr>
            <p:ph type="sldNum" idx="16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09333BA6-272F-42A3-96C9-72E5596854E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19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AEF256-9D15-465E-BCFC-409526D5056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1051524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observe that in LEO orbit, success is related to the number of flights, while in GTO orbit there is no relationship between the number of flights and the orbit.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2" name="Picture 5" descr=""/>
          <p:cNvPicPr/>
          <p:nvPr/>
        </p:nvPicPr>
        <p:blipFill>
          <a:blip r:embed="rId2"/>
          <a:stretch/>
        </p:blipFill>
        <p:spPr>
          <a:xfrm>
            <a:off x="1342800" y="3529440"/>
            <a:ext cx="8263080" cy="2104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7845F8-9541-446F-B3C1-5D685FC1A87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1068768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With heavy payloads, a successful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landing is more suited to PO, LEO and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ISS orbits.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5" name="Picture 5" descr=""/>
          <p:cNvPicPr/>
          <p:nvPr/>
        </p:nvPicPr>
        <p:blipFill>
          <a:blip r:embed="rId2"/>
          <a:stretch/>
        </p:blipFill>
        <p:spPr>
          <a:xfrm>
            <a:off x="1146600" y="3429000"/>
            <a:ext cx="9082080" cy="209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400F70-AC14-4883-BE58-53B46EA47222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Launch Success Yearly Trend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643320" y="1783080"/>
            <a:ext cx="4007880" cy="439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We see the success rate rising from 2013 to 2020.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9" name="Group 15"/>
          <p:cNvGrpSpPr/>
          <p:nvPr/>
        </p:nvGrpSpPr>
        <p:grpSpPr>
          <a:xfrm>
            <a:off x="11219400" y="360"/>
            <a:ext cx="972360" cy="1935000"/>
            <a:chOff x="11219400" y="360"/>
            <a:chExt cx="972360" cy="1935000"/>
          </a:xfrm>
        </p:grpSpPr>
        <p:sp>
          <p:nvSpPr>
            <p:cNvPr id="230" name="Rectangle 16"/>
            <p:cNvSpPr/>
            <p:nvPr/>
          </p:nvSpPr>
          <p:spPr>
            <a:xfrm rot="2700000">
              <a:off x="11321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Isosceles Triangle 17"/>
            <p:cNvSpPr/>
            <p:nvPr/>
          </p:nvSpPr>
          <p:spPr>
            <a:xfrm rot="16200000">
              <a:off x="1073808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2" name="PlaceHolder 2"/>
          <p:cNvSpPr>
            <a:spLocks noGrp="1"/>
          </p:cNvSpPr>
          <p:nvPr>
            <p:ph type="sldNum" idx="17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8BFF61-544A-4845-A7BB-56CD2D6527A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22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33" name="Picture 14" descr=""/>
          <p:cNvPicPr/>
          <p:nvPr/>
        </p:nvPicPr>
        <p:blipFill>
          <a:blip r:embed="rId1"/>
          <a:stretch/>
        </p:blipFill>
        <p:spPr>
          <a:xfrm>
            <a:off x="4712760" y="1935360"/>
            <a:ext cx="6303600" cy="360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0b49cb"/>
                </a:solidFill>
                <a:latin typeface="Abadi"/>
              </a:rPr>
              <a:t>All Launch Site Names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643320" y="1783080"/>
            <a:ext cx="4007880" cy="439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We used </a:t>
            </a:r>
            <a:r>
              <a:rPr b="1" lang="en-US" sz="2200" spc="-1" strike="noStrike">
                <a:solidFill>
                  <a:srgbClr val="000000"/>
                </a:solidFill>
                <a:latin typeface="Abadi"/>
              </a:rPr>
              <a:t>DISTINCT</a:t>
            </a: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 to show only unique launch sites.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5" descr=""/>
          <p:cNvPicPr/>
          <p:nvPr/>
        </p:nvPicPr>
        <p:blipFill>
          <a:blip r:embed="rId1"/>
          <a:stretch/>
        </p:blipFill>
        <p:spPr>
          <a:xfrm>
            <a:off x="5295240" y="2196720"/>
            <a:ext cx="6252840" cy="3534120"/>
          </a:xfrm>
          <a:prstGeom prst="rect">
            <a:avLst/>
          </a:prstGeom>
          <a:ln w="0">
            <a:noFill/>
          </a:ln>
        </p:spPr>
      </p:pic>
      <p:grpSp>
        <p:nvGrpSpPr>
          <p:cNvPr id="238" name="Group 28"/>
          <p:cNvGrpSpPr/>
          <p:nvPr/>
        </p:nvGrpSpPr>
        <p:grpSpPr>
          <a:xfrm>
            <a:off x="11219400" y="360"/>
            <a:ext cx="972360" cy="1935000"/>
            <a:chOff x="11219400" y="360"/>
            <a:chExt cx="972360" cy="1935000"/>
          </a:xfrm>
        </p:grpSpPr>
        <p:sp>
          <p:nvSpPr>
            <p:cNvPr id="239" name="Rectangle 29"/>
            <p:cNvSpPr/>
            <p:nvPr/>
          </p:nvSpPr>
          <p:spPr>
            <a:xfrm rot="2700000">
              <a:off x="11321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Isosceles Triangle 30"/>
            <p:cNvSpPr/>
            <p:nvPr/>
          </p:nvSpPr>
          <p:spPr>
            <a:xfrm rot="16200000">
              <a:off x="1073808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1" name="PlaceHolder 2"/>
          <p:cNvSpPr>
            <a:spLocks noGrp="1"/>
          </p:cNvSpPr>
          <p:nvPr>
            <p:ph type="sldNum" idx="18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551CF35-68C1-488B-A877-D79D3FF032D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23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222560" cy="412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4" name="Picture 5" descr=""/>
          <p:cNvPicPr/>
          <p:nvPr/>
        </p:nvPicPr>
        <p:blipFill>
          <a:blip r:embed="rId2"/>
          <a:stretch/>
        </p:blipFill>
        <p:spPr>
          <a:xfrm>
            <a:off x="867240" y="1626480"/>
            <a:ext cx="10028160" cy="290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DC0074-551A-456C-AB8F-54FCF506CE48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Total payload mass is 45596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7" name="Picture 5" descr=""/>
          <p:cNvPicPr/>
          <p:nvPr/>
        </p:nvPicPr>
        <p:blipFill>
          <a:blip r:embed="rId2"/>
          <a:stretch/>
        </p:blipFill>
        <p:spPr>
          <a:xfrm>
            <a:off x="1859040" y="2833200"/>
            <a:ext cx="7414920" cy="2941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8C1816-F3E2-46CB-B869-FCE4B5EFB26D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/>
          <p:nvPr/>
        </p:nvSpPr>
        <p:spPr>
          <a:xfrm>
            <a:off x="649080" y="629280"/>
            <a:ext cx="11058120" cy="16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700" spc="-1" strike="noStrike">
                <a:solidFill>
                  <a:srgbClr val="0b49cb"/>
                </a:solidFill>
                <a:latin typeface="Abadi"/>
              </a:rPr>
              <a:t>Average Payload Mass by F9 v1.1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/>
          </p:nvPr>
        </p:nvSpPr>
        <p:spPr>
          <a:xfrm>
            <a:off x="649080" y="2438280"/>
            <a:ext cx="8037720" cy="99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average payload mass by F9 v1.1 is 2928.4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Picture 5" descr=""/>
          <p:cNvPicPr/>
          <p:nvPr/>
        </p:nvPicPr>
        <p:blipFill>
          <a:blip r:embed="rId1"/>
          <a:stretch/>
        </p:blipFill>
        <p:spPr>
          <a:xfrm>
            <a:off x="914400" y="3886200"/>
            <a:ext cx="6018840" cy="241848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2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30303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036B775D-309B-4EC2-ABB5-A019E6BEB6F7}" type="slidenum">
              <a:rPr b="0" lang="en-US" sz="1200" spc="-1" strike="noStrike">
                <a:solidFill>
                  <a:srgbClr val="303030"/>
                </a:solidFill>
                <a:latin typeface="Calibri"/>
              </a:rPr>
              <a:t>26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643320" y="1783080"/>
            <a:ext cx="10558080" cy="731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</a:rPr>
              <a:t>Dates of the first successful landing outcome on ground pad was 22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badi"/>
              </a:rPr>
              <a:t>nd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</a:rPr>
              <a:t> December 2015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Picture 5" descr=""/>
          <p:cNvPicPr/>
          <p:nvPr/>
        </p:nvPicPr>
        <p:blipFill>
          <a:blip r:embed="rId1"/>
          <a:stretch/>
        </p:blipFill>
        <p:spPr>
          <a:xfrm>
            <a:off x="2662560" y="3200400"/>
            <a:ext cx="6252840" cy="2494080"/>
          </a:xfrm>
          <a:prstGeom prst="rect">
            <a:avLst/>
          </a:prstGeom>
          <a:ln w="0">
            <a:noFill/>
          </a:ln>
        </p:spPr>
      </p:pic>
      <p:grpSp>
        <p:nvGrpSpPr>
          <p:cNvPr id="256" name="Group 16"/>
          <p:cNvGrpSpPr/>
          <p:nvPr/>
        </p:nvGrpSpPr>
        <p:grpSpPr>
          <a:xfrm>
            <a:off x="11219400" y="360"/>
            <a:ext cx="972360" cy="1935000"/>
            <a:chOff x="11219400" y="360"/>
            <a:chExt cx="972360" cy="1935000"/>
          </a:xfrm>
        </p:grpSpPr>
        <p:sp>
          <p:nvSpPr>
            <p:cNvPr id="257" name="Rectangle 17"/>
            <p:cNvSpPr/>
            <p:nvPr/>
          </p:nvSpPr>
          <p:spPr>
            <a:xfrm rot="2700000">
              <a:off x="11321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Isosceles Triangle 18"/>
            <p:cNvSpPr/>
            <p:nvPr/>
          </p:nvSpPr>
          <p:spPr>
            <a:xfrm rot="16200000">
              <a:off x="1073808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9" name="PlaceHolder 2"/>
          <p:cNvSpPr>
            <a:spLocks noGrp="1"/>
          </p:cNvSpPr>
          <p:nvPr>
            <p:ph type="sldNum" idx="20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3FEA1FC4-FC58-468A-A9E4-9C09ECA08FD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27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1" name="Group 14"/>
          <p:cNvGrpSpPr/>
          <p:nvPr/>
        </p:nvGrpSpPr>
        <p:grpSpPr>
          <a:xfrm>
            <a:off x="-360" y="360"/>
            <a:ext cx="972720" cy="1935000"/>
            <a:chOff x="-360" y="360"/>
            <a:chExt cx="972720" cy="1935000"/>
          </a:xfrm>
        </p:grpSpPr>
        <p:sp>
          <p:nvSpPr>
            <p:cNvPr id="262" name="Rectangle 15"/>
            <p:cNvSpPr/>
            <p:nvPr/>
          </p:nvSpPr>
          <p:spPr>
            <a:xfrm flipH="1" rot="18900000">
              <a:off x="377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Isosceles Triangle 16"/>
            <p:cNvSpPr/>
            <p:nvPr/>
          </p:nvSpPr>
          <p:spPr>
            <a:xfrm flipH="1" rot="5400000">
              <a:off x="-48204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643320" y="1783080"/>
            <a:ext cx="9415080" cy="428364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sldNum" idx="21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B4B1A44-FB40-4A32-8595-890258B9C24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28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8" name="Group 14"/>
          <p:cNvGrpSpPr/>
          <p:nvPr/>
        </p:nvGrpSpPr>
        <p:grpSpPr>
          <a:xfrm>
            <a:off x="-360" y="360"/>
            <a:ext cx="972720" cy="1935000"/>
            <a:chOff x="-360" y="360"/>
            <a:chExt cx="972720" cy="1935000"/>
          </a:xfrm>
        </p:grpSpPr>
        <p:sp>
          <p:nvSpPr>
            <p:cNvPr id="269" name="Rectangle 15"/>
            <p:cNvSpPr/>
            <p:nvPr/>
          </p:nvSpPr>
          <p:spPr>
            <a:xfrm flipH="1" rot="18900000">
              <a:off x="377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Isosceles Triangle 16"/>
            <p:cNvSpPr/>
            <p:nvPr/>
          </p:nvSpPr>
          <p:spPr>
            <a:xfrm flipH="1" rot="5400000">
              <a:off x="-48204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1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sldNum" idx="22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1408570-C90F-4A9B-BD22-86A603AE36E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29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73" name="Picture 1" descr=""/>
          <p:cNvPicPr/>
          <p:nvPr/>
        </p:nvPicPr>
        <p:blipFill>
          <a:blip r:embed="rId1"/>
          <a:stretch/>
        </p:blipFill>
        <p:spPr>
          <a:xfrm>
            <a:off x="643320" y="1457640"/>
            <a:ext cx="8043480" cy="463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33240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E6BE50E1-3704-411F-B717-28F69788FB2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770040" y="1502640"/>
            <a:ext cx="10687680" cy="48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Data Collection with API &amp; Web Scraping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Data Wrangling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Exploratory Data Analysis with SQL @ Data visualization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Interactive Visual Analytics with Folium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Machine Learning Prediction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US" sz="22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Exploratory Data Analysis result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Predictive Analytics result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Title 1"/>
          <p:cNvSpPr/>
          <p:nvPr/>
        </p:nvSpPr>
        <p:spPr>
          <a:xfrm>
            <a:off x="838080" y="609480"/>
            <a:ext cx="401544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8000"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700" spc="-1" strike="noStrike">
                <a:solidFill>
                  <a:srgbClr val="0b49cb"/>
                </a:solidFill>
                <a:latin typeface="Abadi"/>
              </a:rPr>
              <a:t>Boosters Carried Maximum Payload</a:t>
            </a:r>
            <a:endParaRPr b="0" lang="en-US" sz="3700" spc="-1" strike="noStrike">
              <a:latin typeface="Arial"/>
            </a:endParaRPr>
          </a:p>
        </p:txBody>
      </p:sp>
      <p:pic>
        <p:nvPicPr>
          <p:cNvPr id="276" name="Picture 5" descr=""/>
          <p:cNvPicPr/>
          <p:nvPr/>
        </p:nvPicPr>
        <p:blipFill>
          <a:blip r:embed="rId1"/>
          <a:stretch/>
        </p:blipFill>
        <p:spPr>
          <a:xfrm>
            <a:off x="838080" y="1828800"/>
            <a:ext cx="9677520" cy="495468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000" spc="-1" strike="noStrike">
                <a:solidFill>
                  <a:srgbClr val="80808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56201604-AF07-4E46-ABB1-188DBDBD2D56}" type="slidenum">
              <a:rPr b="0" lang="en-US" sz="1000" spc="-1" strike="noStrike">
                <a:solidFill>
                  <a:srgbClr val="808080"/>
                </a:solidFill>
                <a:latin typeface="Calibri"/>
              </a:rPr>
              <a:t>30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9" name="Picture 5" descr=""/>
          <p:cNvPicPr/>
          <p:nvPr/>
        </p:nvPicPr>
        <p:blipFill>
          <a:blip r:embed="rId2"/>
          <a:stretch/>
        </p:blipFill>
        <p:spPr>
          <a:xfrm>
            <a:off x="2023200" y="2057400"/>
            <a:ext cx="8263800" cy="3598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FEEFBC-04E7-43E5-B05E-EF0C43069A6E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1" name="Group 14"/>
          <p:cNvGrpSpPr/>
          <p:nvPr/>
        </p:nvGrpSpPr>
        <p:grpSpPr>
          <a:xfrm>
            <a:off x="-360" y="360"/>
            <a:ext cx="972720" cy="1935000"/>
            <a:chOff x="-360" y="360"/>
            <a:chExt cx="972720" cy="1935000"/>
          </a:xfrm>
        </p:grpSpPr>
        <p:sp>
          <p:nvSpPr>
            <p:cNvPr id="282" name="Rectangle 15"/>
            <p:cNvSpPr/>
            <p:nvPr/>
          </p:nvSpPr>
          <p:spPr>
            <a:xfrm flipH="1" rot="18900000">
              <a:off x="377280" y="1074600"/>
              <a:ext cx="492840" cy="4928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Isosceles Triangle 16"/>
            <p:cNvSpPr/>
            <p:nvPr/>
          </p:nvSpPr>
          <p:spPr>
            <a:xfrm flipH="1" rot="5400000">
              <a:off x="-482040" y="481680"/>
              <a:ext cx="1935000" cy="97236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4" name="Title 1"/>
          <p:cNvSpPr/>
          <p:nvPr/>
        </p:nvSpPr>
        <p:spPr>
          <a:xfrm>
            <a:off x="643320" y="321840"/>
            <a:ext cx="10904760" cy="11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600" spc="-1" strike="noStrike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5" name="PlaceHolder 1"/>
          <p:cNvSpPr>
            <a:spLocks noGrp="1"/>
          </p:cNvSpPr>
          <p:nvPr>
            <p:ph type="sldNum" idx="24"/>
          </p:nvPr>
        </p:nvSpPr>
        <p:spPr>
          <a:xfrm>
            <a:off x="880524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118A36B-7C00-4193-9E45-3D976A81372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86" name="Picture 5" descr=""/>
          <p:cNvPicPr/>
          <p:nvPr/>
        </p:nvPicPr>
        <p:blipFill>
          <a:blip r:embed="rId1"/>
          <a:stretch/>
        </p:blipFill>
        <p:spPr>
          <a:xfrm>
            <a:off x="776160" y="1589400"/>
            <a:ext cx="9510840" cy="42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Content Placeholder 5" descr=""/>
          <p:cNvPicPr/>
          <p:nvPr/>
        </p:nvPicPr>
        <p:blipFill>
          <a:blip r:embed="rId2"/>
          <a:stretch/>
        </p:blipFill>
        <p:spPr>
          <a:xfrm>
            <a:off x="685800" y="1371600"/>
            <a:ext cx="10515240" cy="4716720"/>
          </a:xfrm>
          <a:prstGeom prst="rect">
            <a:avLst/>
          </a:prstGeom>
          <a:ln w="0">
            <a:noFill/>
          </a:ln>
        </p:spPr>
      </p:pic>
      <p:sp>
        <p:nvSpPr>
          <p:cNvPr id="2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sites global map markers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07B8B8-162E-41F2-9128-530EC4B46622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Content Placeholder 3" descr=""/>
          <p:cNvPicPr/>
          <p:nvPr/>
        </p:nvPicPr>
        <p:blipFill>
          <a:blip r:embed="rId2"/>
          <a:stretch/>
        </p:blipFill>
        <p:spPr>
          <a:xfrm>
            <a:off x="770040" y="1253520"/>
            <a:ext cx="10687680" cy="4771800"/>
          </a:xfrm>
          <a:prstGeom prst="rect">
            <a:avLst/>
          </a:prstGeom>
          <a:ln w="0">
            <a:noFill/>
          </a:ln>
        </p:spPr>
      </p:pic>
      <p:sp>
        <p:nvSpPr>
          <p:cNvPr id="2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Markers showing launch sites with color labels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4BE1D4-AB77-4934-BDBF-14A10113259C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Content Placeholder 3" descr=""/>
          <p:cNvPicPr/>
          <p:nvPr/>
        </p:nvPicPr>
        <p:blipFill>
          <a:blip r:embed="rId1"/>
          <a:stretch/>
        </p:blipFill>
        <p:spPr>
          <a:xfrm>
            <a:off x="770040" y="1362240"/>
            <a:ext cx="10092240" cy="5064480"/>
          </a:xfrm>
          <a:prstGeom prst="rect">
            <a:avLst/>
          </a:prstGeom>
          <a:ln w="0">
            <a:noFill/>
          </a:ln>
        </p:spPr>
      </p:pic>
      <p:sp>
        <p:nvSpPr>
          <p:cNvPr id="29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EE14D1-3910-41CC-8FE3-B8B069F94E11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Content Placeholder 3" descr=""/>
          <p:cNvPicPr/>
          <p:nvPr/>
        </p:nvPicPr>
        <p:blipFill>
          <a:blip r:embed="rId2"/>
          <a:stretch/>
        </p:blipFill>
        <p:spPr>
          <a:xfrm>
            <a:off x="752040" y="1454400"/>
            <a:ext cx="10687680" cy="4771800"/>
          </a:xfrm>
          <a:prstGeom prst="rect">
            <a:avLst/>
          </a:prstGeom>
          <a:ln w="0">
            <a:noFill/>
          </a:ln>
        </p:spPr>
      </p:pic>
      <p:sp>
        <p:nvSpPr>
          <p:cNvPr id="294" name="PlaceHolder 1"/>
          <p:cNvSpPr>
            <a:spLocks noGrp="1"/>
          </p:cNvSpPr>
          <p:nvPr>
            <p:ph type="sldNum" idx="25"/>
          </p:nvPr>
        </p:nvSpPr>
        <p:spPr>
          <a:xfrm>
            <a:off x="8714880" y="622656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89A440-2272-470C-A635-892771CE3B7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95" name="Title 1"/>
          <p:cNvSpPr/>
          <p:nvPr/>
        </p:nvSpPr>
        <p:spPr>
          <a:xfrm>
            <a:off x="770040" y="45972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Pie chart showing the success percentage achieved by each launch site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Content Placeholder 3" descr=""/>
          <p:cNvPicPr/>
          <p:nvPr/>
        </p:nvPicPr>
        <p:blipFill>
          <a:blip r:embed="rId1"/>
          <a:stretch/>
        </p:blipFill>
        <p:spPr>
          <a:xfrm>
            <a:off x="2123280" y="1242720"/>
            <a:ext cx="7790400" cy="4440240"/>
          </a:xfrm>
          <a:prstGeom prst="rect">
            <a:avLst/>
          </a:prstGeom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37CC312-1BCE-4A7D-A3B2-E8CA02C9EC7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8" name="Title 1"/>
          <p:cNvSpPr/>
          <p:nvPr/>
        </p:nvSpPr>
        <p:spPr>
          <a:xfrm>
            <a:off x="1103760" y="727560"/>
            <a:ext cx="104760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48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Pie chart showing the Launch site with the highest launch success ratio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4ACA8385-1580-4E06-809A-E9DA3B84BA1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828000" y="1530720"/>
            <a:ext cx="9766080" cy="44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US" sz="2200" spc="-1" strike="noStrike">
              <a:latin typeface="Arial"/>
            </a:endParaRPr>
          </a:p>
          <a:p>
            <a:pPr marL="457200" algn="just">
              <a:lnSpc>
                <a:spcPct val="9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Space X advertises Falcon 9 rocket launches cost of 62 million dollars. Other cost upward of 165 million dollars.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US" sz="2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What factors determine if the rocket will land successfully?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Factors that determine the success rate of a successful landing.</a:t>
            </a:r>
            <a:endParaRPr b="0" lang="en-US" sz="1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</a:rPr>
              <a:t>What operating conditions needs to be in place to ensure a successful landing program.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/>
          <p:nvPr/>
        </p:nvSpPr>
        <p:spPr>
          <a:xfrm>
            <a:off x="838080" y="291240"/>
            <a:ext cx="10515240" cy="93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2500" spc="-1" strike="noStrike">
                <a:solidFill>
                  <a:srgbClr val="0b49cb"/>
                </a:solidFill>
                <a:latin typeface="Abadi"/>
              </a:rPr>
              <a:t>Scatter plot of Payload vs Launch Outcome for all sites, with different payload selected in the range slider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00" name="Rectangle 16"/>
          <p:cNvSpPr/>
          <p:nvPr/>
        </p:nvSpPr>
        <p:spPr>
          <a:xfrm rot="5400000">
            <a:off x="6033240" y="-6032880"/>
            <a:ext cx="125640" cy="12191760"/>
          </a:xfrm>
          <a:prstGeom prst="rect">
            <a:avLst/>
          </a:prstGeom>
          <a:solidFill>
            <a:srgbClr val="4472c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Content Placeholder 3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838080" y="2191320"/>
            <a:ext cx="10515240" cy="378540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84713EF-3748-4668-8DDF-E5B662F7D57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40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/>
          <p:nvPr/>
        </p:nvSpPr>
        <p:spPr>
          <a:xfrm>
            <a:off x="1046880" y="586800"/>
            <a:ext cx="10383120" cy="12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3700" spc="-1" strike="noStrike">
                <a:solidFill>
                  <a:srgbClr val="0b49cb"/>
                </a:solidFill>
                <a:latin typeface="Abadi"/>
              </a:rPr>
              <a:t>Classification Accuracy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398520" y="1371600"/>
            <a:ext cx="11260080" cy="1233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The decision tree classifier is the model with the highest classification </a:t>
            </a: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80808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A7EE5DED-2BFB-44D7-B421-EF500B6D6A4F}" type="slidenum">
              <a:rPr b="0" lang="en-US" sz="1200" spc="-1" strike="noStrike">
                <a:solidFill>
                  <a:srgbClr val="808080"/>
                </a:solidFill>
                <a:latin typeface="Calibri"/>
              </a:rPr>
              <a:t>42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457200" y="2286000"/>
            <a:ext cx="1134000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3262320" y="2743200"/>
            <a:ext cx="4740480" cy="342900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 txBox="1"/>
          <p:nvPr/>
        </p:nvSpPr>
        <p:spPr>
          <a:xfrm>
            <a:off x="276480" y="1371600"/>
            <a:ext cx="1138212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Liberation Mono;Courier New;DejaVu Sans Mono"/>
              </a:rPr>
              <a:t>The confusion matrix shows that the classifier can distinguish between different classes. The main problem is false positives, that is, an unsuccessful landing marked as successful by the classifier.</a:t>
            </a:r>
            <a:endParaRPr b="0" lang="en-US" sz="20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3B03FD-BEC0-452C-A06A-9C56D6730C84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/>
          </p:nvPr>
        </p:nvSpPr>
        <p:spPr>
          <a:xfrm>
            <a:off x="770040" y="1507320"/>
            <a:ext cx="10515240" cy="451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greater the number of flights on the launch site, the higher the probability of success on the launch site.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launch success rate began to increase in 2013 through 2020.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Orbits ES-L1, GEO, HEO, SSO, VLEO had the greatest success.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 LC-39A had the most successful launches of all sites.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decision tree classifier is the best machine learning algorithm for this task.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C296F-349D-4D08-8306-9D1DA0290B63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C84304-D2A1-4B80-A734-300DF4B6CC1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Data was collected using SpaceX API and web scraping from Wikipedia. 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One-hot encoding was applied to categorical features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3C3C66-6148-483C-9520-4C1A5335816F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/>
          </p:nvPr>
        </p:nvSpPr>
        <p:spPr>
          <a:xfrm>
            <a:off x="770040" y="1403280"/>
            <a:ext cx="10218240" cy="47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data was collected using various methods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 algn="just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tarSymbol"/>
              <a:buChar char="-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Data collection was done using get request to the SpaceX API.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 algn="just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tarSymbol"/>
              <a:buChar char="-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We decoded the response content using .json() function call and turn it into a pandas dataframe using .json_normalize().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 algn="just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tarSymbol"/>
              <a:buChar char="-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Cleaned the data, checked for missing values and fill in missing values where necessary.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 algn="just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tarSymbol"/>
              <a:buChar char="-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We performed web scraping from Wikipedia for Falcon 9 launch records with BeautifulSoup. 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 algn="just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tarSymbol"/>
              <a:buChar char="-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The objective was to extract the launch records as HTML table, parse the table and convert it to a pandas dataframe.</a:t>
            </a:r>
            <a:endParaRPr b="0" lang="en-US" sz="19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CD5FAA-B435-478C-9DEC-849AF6546108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used the get request to the SpaceX API to collect data, clean data.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https://github.com/alex80ds/Coursera-IBM-DS/blob/main/jupyter-labs-spacex-data-collection-api.ipynb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5943600" y="1600200"/>
            <a:ext cx="5943600" cy="458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0A33AF-56ED-4468-8702-0E731EF7FD38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820800" y="1477080"/>
            <a:ext cx="4655160" cy="468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applied web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scrapping with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BeautifulSoup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We converted the table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into a pandas dataframe.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https://github.com/alex80ds/Coursera-IBM-DS/blob/main/DataCollection-Scraping.ipynb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Content Placeholder 4"/>
          <p:cNvSpPr/>
          <p:nvPr/>
        </p:nvSpPr>
        <p:spPr>
          <a:xfrm>
            <a:off x="5910120" y="1477080"/>
            <a:ext cx="4556520" cy="46893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5734080" y="1600200"/>
            <a:ext cx="5010120" cy="4343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1FF926-60E2-4F0D-91A0-A11A1DC307A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Application>LibreOffice/7.3.7.2$Linux_X86_64 LibreOffice_project/30$Build-2</Application>
  <AppVersion>15.0000</AppVersion>
  <Words>1794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2023-02-18T18:42:48Z</dcterms:modified>
  <cp:revision>209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46</vt:i4>
  </property>
</Properties>
</file>